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60"/>
  </p:notesMasterIdLst>
  <p:handoutMasterIdLst>
    <p:handoutMasterId r:id="rId61"/>
  </p:handoutMasterIdLst>
  <p:sldIdLst>
    <p:sldId id="394" r:id="rId4"/>
    <p:sldId id="466" r:id="rId5"/>
    <p:sldId id="500" r:id="rId6"/>
    <p:sldId id="501" r:id="rId7"/>
    <p:sldId id="538" r:id="rId8"/>
    <p:sldId id="517" r:id="rId9"/>
    <p:sldId id="539" r:id="rId10"/>
    <p:sldId id="519" r:id="rId11"/>
    <p:sldId id="548" r:id="rId12"/>
    <p:sldId id="552" r:id="rId13"/>
    <p:sldId id="541" r:id="rId14"/>
    <p:sldId id="542" r:id="rId15"/>
    <p:sldId id="543" r:id="rId16"/>
    <p:sldId id="544" r:id="rId17"/>
    <p:sldId id="534" r:id="rId18"/>
    <p:sldId id="546" r:id="rId19"/>
    <p:sldId id="545" r:id="rId20"/>
    <p:sldId id="576" r:id="rId21"/>
    <p:sldId id="577" r:id="rId22"/>
    <p:sldId id="549" r:id="rId23"/>
    <p:sldId id="550" r:id="rId24"/>
    <p:sldId id="551" r:id="rId25"/>
    <p:sldId id="553" r:id="rId26"/>
    <p:sldId id="554" r:id="rId27"/>
    <p:sldId id="525" r:id="rId28"/>
    <p:sldId id="509" r:id="rId29"/>
    <p:sldId id="555" r:id="rId30"/>
    <p:sldId id="556" r:id="rId31"/>
    <p:sldId id="510" r:id="rId32"/>
    <p:sldId id="557" r:id="rId33"/>
    <p:sldId id="559" r:id="rId34"/>
    <p:sldId id="578" r:id="rId35"/>
    <p:sldId id="579" r:id="rId36"/>
    <p:sldId id="558" r:id="rId37"/>
    <p:sldId id="560" r:id="rId38"/>
    <p:sldId id="580" r:id="rId39"/>
    <p:sldId id="581" r:id="rId40"/>
    <p:sldId id="561" r:id="rId41"/>
    <p:sldId id="535" r:id="rId42"/>
    <p:sldId id="570" r:id="rId43"/>
    <p:sldId id="571" r:id="rId44"/>
    <p:sldId id="572" r:id="rId45"/>
    <p:sldId id="573" r:id="rId46"/>
    <p:sldId id="574" r:id="rId47"/>
    <p:sldId id="585" r:id="rId48"/>
    <p:sldId id="582" r:id="rId49"/>
    <p:sldId id="583" r:id="rId50"/>
    <p:sldId id="584" r:id="rId51"/>
    <p:sldId id="575" r:id="rId52"/>
    <p:sldId id="505" r:id="rId53"/>
    <p:sldId id="503" r:id="rId54"/>
    <p:sldId id="563" r:id="rId55"/>
    <p:sldId id="564" r:id="rId56"/>
    <p:sldId id="442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71"/>
    <a:srgbClr val="37A9FF"/>
    <a:srgbClr val="F58C51"/>
    <a:srgbClr val="E85C0E"/>
    <a:srgbClr val="F8DC9E"/>
    <a:srgbClr val="FBEEDC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94595" autoAdjust="0"/>
  </p:normalViewPr>
  <p:slideViewPr>
    <p:cSldViewPr>
      <p:cViewPr varScale="1">
        <p:scale>
          <a:sx n="83" d="100"/>
          <a:sy n="83" d="100"/>
        </p:scale>
        <p:origin x="50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29-Sep-16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29-Sep-16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29-Sep-16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614" y="5403851"/>
            <a:ext cx="2061096" cy="145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487630" cy="165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39287" y="1700215"/>
            <a:ext cx="11805642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bg-BG" altLang="bg-BG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7717E2DA-9AE0-40F8-8B46-66D398B27000}" type="slidenum">
              <a:rPr lang="bg-BG" altLang="bg-BG"/>
              <a:pPr/>
              <a:t>‹#›</a:t>
            </a:fld>
            <a:endParaRPr lang="bg-BG" altLang="bg-BG"/>
          </a:p>
        </p:txBody>
      </p:sp>
    </p:spTree>
    <p:extLst>
      <p:ext uri="{BB962C8B-B14F-4D97-AF65-F5344CB8AC3E}">
        <p14:creationId xmlns:p14="http://schemas.microsoft.com/office/powerpoint/2010/main" val="40766588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countStringInText([str, text]) {</a:t>
            </a:r>
          </a:p>
          <a:p>
            <a:r>
              <a:rPr lang="en-US" sz="2700" dirty="0"/>
              <a:t>  let count = 0;</a:t>
            </a:r>
          </a:p>
          <a:p>
            <a:r>
              <a:rPr lang="en-US" sz="2700" dirty="0"/>
              <a:t>  let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(str);</a:t>
            </a:r>
          </a:p>
          <a:p>
            <a:r>
              <a:rPr lang="en-US" sz="2700" dirty="0"/>
              <a:t>  while (index &gt; -1) {</a:t>
            </a:r>
          </a:p>
          <a:p>
            <a:r>
              <a:rPr lang="en-US" sz="2700" dirty="0"/>
              <a:t>    count++;</a:t>
            </a:r>
          </a:p>
          <a:p>
            <a:r>
              <a:rPr lang="en-US" sz="2700" dirty="0"/>
              <a:t>   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(str, index + 1);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count;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808413" y="5430369"/>
            <a:ext cx="7758000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countStringInText(['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extractTextFromParenthesis([text])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=&gt; !Number(x));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=&gt; Number(x))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 = input[0];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5080546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censor(['I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dirty="0" err="1"/>
              <a:t>Unescaping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8023024" y="475099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291498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www.regexr.com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990600"/>
            <a:ext cx="7568303" cy="31869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#1185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validateEmail([email])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/^[a-zA-Z0-9\._]+\@[a-z]+(\.[a-z]+)+$/g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validateEmail(['bai.ivan@mail.sf.net'])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Paris – London––Viena\n\n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/\s*[.,|;\n\t–]+\s*/)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elements.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);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 </a:t>
            </a:r>
            <a:r>
              <a:rPr lang="en-US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57304" y="4495801"/>
            <a:ext cx="15517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19200"/>
            <a:ext cx="8985891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2800" noProof="1"/>
              <a:t>function expressionSplit(input) {</a:t>
            </a:r>
            <a:br>
              <a:rPr lang="en-US" sz="2800" noProof="1"/>
            </a:br>
            <a:r>
              <a:rPr lang="en-US" sz="2800" noProof="1"/>
              <a:t>  let expression = input[0];</a:t>
            </a:r>
            <a:br>
              <a:rPr lang="en-US" sz="2800" noProof="1"/>
            </a:br>
            <a:r>
              <a:rPr lang="en-US" sz="2800" noProof="1"/>
              <a:t>  let elements = expression</a:t>
            </a:r>
            <a:br>
              <a:rPr lang="en-US" sz="2800" noProof="1"/>
            </a:br>
            <a:r>
              <a:rPr lang="en-US" sz="2800" noProof="1"/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800" noProof="1"/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2800" noProof="1"/>
              <a:t>)</a:t>
            </a:r>
            <a:br>
              <a:rPr lang="en-US" sz="2800" noProof="1"/>
            </a:br>
            <a:r>
              <a:rPr lang="en-US" sz="2800" noProof="1"/>
              <a:t>    .filter(x =&gt; x != '');</a:t>
            </a:r>
            <a:br>
              <a:rPr lang="en-US" sz="2800" noProof="1"/>
            </a:br>
            <a:r>
              <a:rPr lang="en-US" sz="2800" noProof="1"/>
              <a:t>  console.log(elements.join("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/>
              <a:t>"));</a:t>
            </a:r>
            <a:br>
              <a:rPr lang="en-US" sz="2800" noProof="1"/>
            </a:br>
            <a:r>
              <a:rPr lang="en-US" sz="28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3074" y="4829413"/>
            <a:ext cx="8984259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397073" y="1690092"/>
            <a:ext cx="1265218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effectLst/>
              </a:rPr>
              <a:t>let</a:t>
            </a:r>
          </a:p>
          <a:p>
            <a:r>
              <a:rPr lang="en-US" sz="2600" dirty="0">
                <a:effectLst/>
              </a:rPr>
              <a:t>sum</a:t>
            </a:r>
          </a:p>
          <a:p>
            <a:r>
              <a:rPr lang="en-US" sz="2600" dirty="0">
                <a:effectLst/>
              </a:rPr>
              <a:t>=</a:t>
            </a:r>
          </a:p>
          <a:p>
            <a:r>
              <a:rPr lang="en-US" sz="2600" dirty="0">
                <a:effectLst/>
              </a:rPr>
              <a:t>4</a:t>
            </a:r>
          </a:p>
          <a:p>
            <a:r>
              <a:rPr lang="en-US" sz="2600" dirty="0">
                <a:effectLst/>
              </a:rPr>
              <a:t>*</a:t>
            </a:r>
          </a:p>
          <a:p>
            <a:r>
              <a:rPr lang="en-US" sz="2600" dirty="0">
                <a:effectLst/>
              </a:rPr>
              <a:t>4</a:t>
            </a:r>
          </a:p>
          <a:p>
            <a:r>
              <a:rPr lang="en-US" sz="2600" dirty="0">
                <a:effectLst/>
              </a:rPr>
              <a:t>let</a:t>
            </a:r>
          </a:p>
          <a:p>
            <a:r>
              <a:rPr lang="en-US" sz="2600" dirty="0">
                <a:effectLst/>
              </a:rPr>
              <a:t>b</a:t>
            </a:r>
          </a:p>
          <a:p>
            <a:r>
              <a:rPr lang="en-US" sz="2600" dirty="0">
                <a:effectLst/>
              </a:rPr>
              <a:t>=</a:t>
            </a:r>
          </a:p>
          <a:p>
            <a:r>
              <a:rPr lang="en-US" sz="2600" dirty="0">
                <a:effectLst/>
              </a:rPr>
              <a:t>"wow"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796703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720261"/>
            <a:ext cx="10830814" cy="3204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a given text</a:t>
            </a:r>
          </a:p>
          <a:p>
            <a:pPr lvl="1"/>
            <a:r>
              <a:rPr lang="en-US" dirty="0"/>
              <a:t>Valid format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yyyy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081437" y="3169695"/>
            <a:ext cx="8015938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29-Jul-1955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not a valid date.</a:t>
            </a:r>
          </a:p>
        </p:txBody>
      </p:sp>
      <p:sp>
        <p:nvSpPr>
          <p:cNvPr id="8" name="Arrow: Right 16"/>
          <p:cNvSpPr/>
          <p:nvPr/>
        </p:nvSpPr>
        <p:spPr>
          <a:xfrm rot="5400000">
            <a:off x="5898906" y="4690162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560400" y="5215427"/>
            <a:ext cx="305801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29-Jul-1955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32946" y="5039582"/>
            <a:ext cx="2706601" cy="841316"/>
          </a:xfrm>
          <a:prstGeom prst="wedgeRoundRectCallout">
            <a:avLst>
              <a:gd name="adj1" fmla="val 41584"/>
              <a:gd name="adj2" fmla="val -1316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Month name doesn’t match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17308"/>
            <a:ext cx="10974969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getDates(input)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pattern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/[0-9]{2}-[A-Z][a-z]{2}-[0-9]{4}/g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dates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currentSentence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match = pattern.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(currentSentence);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while(match)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dates.push(match[0]);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match = pattern.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(currentSentence);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Valid format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– salary – position</a:t>
            </a:r>
          </a:p>
          <a:p>
            <a:pPr lvl="1"/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/>
            <a:r>
              <a:rPr lang="en-US" dirty="0"/>
              <a:t>Salary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/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/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351212" y="1828800"/>
            <a:ext cx="5410200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 (2)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3840" y="2673649"/>
            <a:ext cx="3354972" cy="12887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3817" y="3068726"/>
            <a:ext cx="439253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rrow: Down 8"/>
          <p:cNvSpPr/>
          <p:nvPr/>
        </p:nvSpPr>
        <p:spPr>
          <a:xfrm rot="16200000">
            <a:off x="6479899" y="3084212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31812" y="1834193"/>
            <a:ext cx="2667000" cy="875303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Employee name:</a:t>
            </a:r>
          </a:p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256724" y="3838053"/>
            <a:ext cx="2706601" cy="841316"/>
          </a:xfrm>
          <a:prstGeom prst="wedgeRoundRectCallout">
            <a:avLst>
              <a:gd name="adj1" fmla="val 4904"/>
              <a:gd name="adj2" fmla="val -95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Salary:</a:t>
            </a:r>
          </a:p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3977977" y="1833870"/>
            <a:ext cx="2682117" cy="856061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Position:</a:t>
            </a:r>
          </a:p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660083" y="5528908"/>
            <a:ext cx="439253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655159" y="5517719"/>
            <a:ext cx="439253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r>
              <a:rPr 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█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1000</a:t>
            </a:r>
            <a:r>
              <a:rPr 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█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Chuck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1441" y="1061932"/>
            <a:ext cx="10974969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output = [], match = null;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(function(element)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pattern = </a:t>
            </a:r>
            <a:r>
              <a:rPr lang="en-US" sz="2200" b="1" spc="-15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\- ([1-9][0-9]*) \- ([a-zA-Z0-9 -]+)$</a:t>
            </a:r>
            <a:r>
              <a:rPr lang="en-US" sz="2200" b="1" spc="-15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regex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"g"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output.push("Name: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output.push("Position: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output.push("Salary: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console.log(output.join("\n"));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noProof="1"/>
              <a:t>String.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3600" noProof="1"/>
              <a:t>() </a:t>
            </a:r>
            <a:r>
              <a:rPr lang="en-US" sz="3600" dirty="0"/>
              <a:t>can work with regular expressions</a:t>
            </a:r>
          </a:p>
          <a:p>
            <a:pPr lvl="1"/>
            <a:r>
              <a:rPr lang="en-US" sz="3400" dirty="0"/>
              <a:t>Example: replace template in HTML tag</a:t>
            </a:r>
          </a:p>
          <a:p>
            <a:endParaRPr lang="en-US" sz="3600" dirty="0"/>
          </a:p>
          <a:p>
            <a:endParaRPr lang="en-US" sz="3600" dirty="0"/>
          </a:p>
          <a:p>
            <a:pPr lvl="1"/>
            <a:r>
              <a:rPr lang="en-US" dirty="0"/>
              <a:t>It can also replace only parts of a match using capturing groups: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If you supply a function as the second parameter, every match will be parsed by that function</a:t>
            </a:r>
          </a:p>
          <a:p>
            <a:pPr lvl="1"/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948" y="2438400"/>
            <a:ext cx="10868635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948" y="4114800"/>
            <a:ext cx="10868635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'Text &lt;link&gt;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https://index.html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with a link';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str.replace(/\&lt;link\&gt;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(.+)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\&lt;\/link\&gt;/,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letters.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2" y="990600"/>
            <a:ext cx="112776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pesho@softuni.bg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&lt;+number+&gt;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that?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1" y="4495800"/>
            <a:ext cx="11277601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pesho@softuni.bg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65811" y="4132508"/>
            <a:ext cx="4572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1537" y="952721"/>
            <a:ext cx="10974969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main(input)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input.shift();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email = input.shift();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input.shift();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input.forEach(function (elem)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usernameRegex = new RegExp("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\&lt;\\![a-zA-Z]+\\!\&gt;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emailRegex = new RegExp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("\&lt;\\@[a-zA-Z]+\\@\&gt;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phoneRegex = new RegExp("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\&lt;\\+[a-zA-Z]+\\+\&gt;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elem = elem.replace(usernameRegex,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elem = elem.replace(emailRegex,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elem = elem.replace(phoneRegex,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console.log(elem);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613" y="62652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numbers</a:t>
            </a:r>
            <a:r>
              <a:rPr lang="en-US" dirty="0"/>
              <a:t> from a given text multiply them by their offset and then reinsert them at their positions.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0756" y="4838164"/>
            <a:ext cx="1086915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Moar 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xt w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C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 numb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Right 16"/>
          <p:cNvSpPr/>
          <p:nvPr/>
        </p:nvSpPr>
        <p:spPr>
          <a:xfrm rot="5400000">
            <a:off x="6001044" y="5362839"/>
            <a:ext cx="1905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69944" y="5714865"/>
            <a:ext cx="1086915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Moar 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xt w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1485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493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C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 numb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126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18906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5948" y="2197994"/>
            <a:ext cx="10868635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matchMultiplication(input){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text = input[0];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(/(\d+)/g, (match,num,offset)=&gt;Number(num) * offset);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console.log(text);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944" y="630538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Strings and </a:t>
            </a:r>
            <a:r>
              <a:rPr lang="en-US" noProof="1"/>
              <a:t>RegExp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r>
              <a:rPr lang="en-US" sz="2800" dirty="0"/>
              <a:t>  if (Array.isArray(str))</a:t>
            </a:r>
          </a:p>
          <a:p>
            <a:r>
              <a:rPr lang="en-US" sz="2800" dirty="0"/>
              <a:t>    str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=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str[0];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Take the first element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2277</TotalTime>
  <Words>3108</Words>
  <Application>Microsoft Office PowerPoint</Application>
  <PresentationFormat>Custom</PresentationFormat>
  <Paragraphs>567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Regular Expressions</vt:lpstr>
      <vt:lpstr>What are Regular Expressions?</vt:lpstr>
      <vt:lpstr>www.regexr.com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</vt:lpstr>
      <vt:lpstr>Problem: Parse Employee Data</vt:lpstr>
      <vt:lpstr>Problem: Parse Employee Data (2)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Practice: Strings and RegExp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155</cp:revision>
  <dcterms:created xsi:type="dcterms:W3CDTF">2014-01-02T17:00:34Z</dcterms:created>
  <dcterms:modified xsi:type="dcterms:W3CDTF">2016-09-29T18:15:11Z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